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434" r:id="rId2"/>
    <p:sldId id="440" r:id="rId3"/>
    <p:sldId id="441" r:id="rId4"/>
    <p:sldId id="442" r:id="rId5"/>
    <p:sldId id="443" r:id="rId6"/>
    <p:sldId id="444" r:id="rId7"/>
    <p:sldId id="445" r:id="rId8"/>
    <p:sldId id="446" r:id="rId9"/>
    <p:sldId id="447" r:id="rId10"/>
  </p:sldIdLst>
  <p:sldSz cx="9144000" cy="6858000" type="screen4x3"/>
  <p:notesSz cx="6834188" cy="9979025"/>
  <p:defaultTextStyle>
    <a:defPPr>
      <a:defRPr lang="de-DE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bg1"/>
        </a:solidFill>
        <a:effectDag name="">
          <a:cont type="tree" name="">
            <a:effect ref="fillLine"/>
            <a:outerShdw dist="38100" dir="13500000" algn="br">
              <a:schemeClr val="bg1">
                <a:lumMod val="200000"/>
                <a:satMod val="200000"/>
              </a:schemeClr>
            </a:outerShdw>
          </a:cont>
          <a:cont type="tree" name="">
            <a:effect ref="fillLine"/>
            <a:outerShdw dist="38100" dir="2700000" algn="tl">
              <a:schemeClr val="bg1">
                <a:lumMod val="60000"/>
                <a:satMod val="60000"/>
              </a:schemeClr>
            </a:outerShdw>
          </a:cont>
          <a:effect ref="fillLine"/>
        </a:effectDag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15BBC048-EF8F-AC47-B0E9-961CA3B30D07}">
          <p14:sldIdLst>
            <p14:sldId id="434"/>
            <p14:sldId id="440"/>
            <p14:sldId id="441"/>
            <p14:sldId id="442"/>
            <p14:sldId id="443"/>
            <p14:sldId id="444"/>
            <p14:sldId id="445"/>
            <p14:sldId id="446"/>
            <p14:sldId id="44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4" userDrawn="1">
          <p15:clr>
            <a:srgbClr val="A4A3A4"/>
          </p15:clr>
        </p15:guide>
        <p15:guide id="2" pos="215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3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126CDF"/>
    <a:srgbClr val="17A5EC"/>
    <a:srgbClr val="74E88E"/>
    <a:srgbClr val="4898FF"/>
    <a:srgbClr val="003258"/>
    <a:srgbClr val="2D279D"/>
    <a:srgbClr val="D1766F"/>
    <a:srgbClr val="FF00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443" autoAdjust="0"/>
    <p:restoredTop sz="50000" autoAdjust="0"/>
  </p:normalViewPr>
  <p:slideViewPr>
    <p:cSldViewPr>
      <p:cViewPr varScale="1">
        <p:scale>
          <a:sx n="84" d="100"/>
          <a:sy n="84" d="100"/>
        </p:scale>
        <p:origin x="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096"/>
    </p:cViewPr>
  </p:sorterViewPr>
  <p:notesViewPr>
    <p:cSldViewPr>
      <p:cViewPr varScale="1">
        <p:scale>
          <a:sx n="48" d="100"/>
          <a:sy n="48" d="100"/>
        </p:scale>
        <p:origin x="-1956" y="-90"/>
      </p:cViewPr>
      <p:guideLst>
        <p:guide orient="horz" pos="3144"/>
        <p:guide pos="215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3500" y="1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B7D35552-28BE-4C03-A0E2-51D5B9CF094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4892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500" y="1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7713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6" y="4740275"/>
            <a:ext cx="501173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19" rIns="91437" bIns="45719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ACA69111-68EB-405D-A477-B46C69C152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10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79339">
              <a:defRPr/>
            </a:pPr>
            <a:fld id="{487F18F5-9CFF-4B07-B226-9F6BBF884112}" type="slidenum">
              <a:rPr lang="de-AT" smtClean="0">
                <a:solidFill>
                  <a:prstClr val="black"/>
                </a:solidFill>
              </a:rPr>
              <a:pPr defTabSz="879339">
                <a:defRPr/>
              </a:pPr>
              <a:t>1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72709" name="Fußzeilenplatzhalt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879339">
              <a:defRPr/>
            </a:pPr>
            <a:r>
              <a:rPr lang="de-AT" dirty="0">
                <a:solidFill>
                  <a:prstClr val="black"/>
                </a:solidFill>
              </a:rPr>
              <a:t>360, Iranvortrag, </a:t>
            </a:r>
            <a:r>
              <a:rPr lang="de-AT" dirty="0" err="1">
                <a:solidFill>
                  <a:prstClr val="black"/>
                </a:solidFill>
              </a:rPr>
              <a:t>Pr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0" name="Datumsplatzhalter 1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879339">
              <a:defRPr/>
            </a:pPr>
            <a:r>
              <a:rPr lang="de-DE" dirty="0">
                <a:solidFill>
                  <a:prstClr val="black"/>
                </a:solidFill>
              </a:rPr>
              <a:t>20.06.2008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1" name="Kopfzeilenplatzhalter 1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873265">
              <a:defRPr/>
            </a:pPr>
            <a:r>
              <a:rPr lang="de-DE" dirty="0">
                <a:solidFill>
                  <a:prstClr val="black"/>
                </a:solidFill>
              </a:rPr>
              <a:t>Ing. Gerhard Agrinz GmbH</a:t>
            </a:r>
          </a:p>
        </p:txBody>
      </p:sp>
    </p:spTree>
    <p:extLst>
      <p:ext uri="{BB962C8B-B14F-4D97-AF65-F5344CB8AC3E}">
        <p14:creationId xmlns:p14="http://schemas.microsoft.com/office/powerpoint/2010/main" val="1842722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79339">
              <a:defRPr/>
            </a:pPr>
            <a:fld id="{487F18F5-9CFF-4B07-B226-9F6BBF884112}" type="slidenum">
              <a:rPr lang="de-AT" smtClean="0">
                <a:solidFill>
                  <a:prstClr val="black"/>
                </a:solidFill>
              </a:rPr>
              <a:pPr defTabSz="879339">
                <a:defRPr/>
              </a:pPr>
              <a:t>2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72709" name="Fußzeilenplatzhalt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879339">
              <a:defRPr/>
            </a:pPr>
            <a:r>
              <a:rPr lang="de-AT" dirty="0">
                <a:solidFill>
                  <a:prstClr val="black"/>
                </a:solidFill>
              </a:rPr>
              <a:t>360, Iranvortrag, </a:t>
            </a:r>
            <a:r>
              <a:rPr lang="de-AT" dirty="0" err="1">
                <a:solidFill>
                  <a:prstClr val="black"/>
                </a:solidFill>
              </a:rPr>
              <a:t>Pr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0" name="Datumsplatzhalter 1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879339">
              <a:defRPr/>
            </a:pPr>
            <a:r>
              <a:rPr lang="de-DE" dirty="0">
                <a:solidFill>
                  <a:prstClr val="black"/>
                </a:solidFill>
              </a:rPr>
              <a:t>20.06.2008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1" name="Kopfzeilenplatzhalter 1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873265">
              <a:defRPr/>
            </a:pPr>
            <a:r>
              <a:rPr lang="de-DE" dirty="0">
                <a:solidFill>
                  <a:prstClr val="black"/>
                </a:solidFill>
              </a:rPr>
              <a:t>Ing. Gerhard Agrinz GmbH</a:t>
            </a:r>
          </a:p>
        </p:txBody>
      </p:sp>
    </p:spTree>
    <p:extLst>
      <p:ext uri="{BB962C8B-B14F-4D97-AF65-F5344CB8AC3E}">
        <p14:creationId xmlns:p14="http://schemas.microsoft.com/office/powerpoint/2010/main" val="357067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79339">
              <a:defRPr/>
            </a:pPr>
            <a:fld id="{487F18F5-9CFF-4B07-B226-9F6BBF884112}" type="slidenum">
              <a:rPr lang="de-AT" smtClean="0">
                <a:solidFill>
                  <a:prstClr val="black"/>
                </a:solidFill>
              </a:rPr>
              <a:pPr defTabSz="879339">
                <a:defRPr/>
              </a:pPr>
              <a:t>3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72709" name="Fußzeilenplatzhalt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879339">
              <a:defRPr/>
            </a:pPr>
            <a:r>
              <a:rPr lang="de-AT" dirty="0">
                <a:solidFill>
                  <a:prstClr val="black"/>
                </a:solidFill>
              </a:rPr>
              <a:t>360, Iranvortrag, </a:t>
            </a:r>
            <a:r>
              <a:rPr lang="de-AT" dirty="0" err="1">
                <a:solidFill>
                  <a:prstClr val="black"/>
                </a:solidFill>
              </a:rPr>
              <a:t>Pr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0" name="Datumsplatzhalter 1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879339">
              <a:defRPr/>
            </a:pPr>
            <a:r>
              <a:rPr lang="de-DE" dirty="0">
                <a:solidFill>
                  <a:prstClr val="black"/>
                </a:solidFill>
              </a:rPr>
              <a:t>20.06.2008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1" name="Kopfzeilenplatzhalter 1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873265">
              <a:defRPr/>
            </a:pPr>
            <a:r>
              <a:rPr lang="de-DE" dirty="0">
                <a:solidFill>
                  <a:prstClr val="black"/>
                </a:solidFill>
              </a:rPr>
              <a:t>Ing. Gerhard Agrinz GmbH</a:t>
            </a:r>
          </a:p>
        </p:txBody>
      </p:sp>
    </p:spTree>
    <p:extLst>
      <p:ext uri="{BB962C8B-B14F-4D97-AF65-F5344CB8AC3E}">
        <p14:creationId xmlns:p14="http://schemas.microsoft.com/office/powerpoint/2010/main" val="2225732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79339">
              <a:defRPr/>
            </a:pPr>
            <a:fld id="{487F18F5-9CFF-4B07-B226-9F6BBF884112}" type="slidenum">
              <a:rPr lang="de-AT" smtClean="0">
                <a:solidFill>
                  <a:prstClr val="black"/>
                </a:solidFill>
              </a:rPr>
              <a:pPr defTabSz="879339">
                <a:defRPr/>
              </a:pPr>
              <a:t>4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72709" name="Fußzeilenplatzhalt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879339">
              <a:defRPr/>
            </a:pPr>
            <a:r>
              <a:rPr lang="de-AT" dirty="0">
                <a:solidFill>
                  <a:prstClr val="black"/>
                </a:solidFill>
              </a:rPr>
              <a:t>360, Iranvortrag, </a:t>
            </a:r>
            <a:r>
              <a:rPr lang="de-AT" dirty="0" err="1">
                <a:solidFill>
                  <a:prstClr val="black"/>
                </a:solidFill>
              </a:rPr>
              <a:t>Pr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0" name="Datumsplatzhalter 1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879339">
              <a:defRPr/>
            </a:pPr>
            <a:r>
              <a:rPr lang="de-DE" dirty="0">
                <a:solidFill>
                  <a:prstClr val="black"/>
                </a:solidFill>
              </a:rPr>
              <a:t>20.06.2008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1" name="Kopfzeilenplatzhalter 1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873265">
              <a:defRPr/>
            </a:pPr>
            <a:r>
              <a:rPr lang="de-DE" dirty="0">
                <a:solidFill>
                  <a:prstClr val="black"/>
                </a:solidFill>
              </a:rPr>
              <a:t>Ing. Gerhard Agrinz GmbH</a:t>
            </a:r>
          </a:p>
        </p:txBody>
      </p:sp>
    </p:spTree>
    <p:extLst>
      <p:ext uri="{BB962C8B-B14F-4D97-AF65-F5344CB8AC3E}">
        <p14:creationId xmlns:p14="http://schemas.microsoft.com/office/powerpoint/2010/main" val="3961930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79339">
              <a:defRPr/>
            </a:pPr>
            <a:fld id="{487F18F5-9CFF-4B07-B226-9F6BBF884112}" type="slidenum">
              <a:rPr lang="de-AT" smtClean="0">
                <a:solidFill>
                  <a:prstClr val="black"/>
                </a:solidFill>
              </a:rPr>
              <a:pPr defTabSz="879339">
                <a:defRPr/>
              </a:pPr>
              <a:t>5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72709" name="Fußzeilenplatzhalt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879339">
              <a:defRPr/>
            </a:pPr>
            <a:r>
              <a:rPr lang="de-AT" dirty="0">
                <a:solidFill>
                  <a:prstClr val="black"/>
                </a:solidFill>
              </a:rPr>
              <a:t>360, Iranvortrag, </a:t>
            </a:r>
            <a:r>
              <a:rPr lang="de-AT" dirty="0" err="1">
                <a:solidFill>
                  <a:prstClr val="black"/>
                </a:solidFill>
              </a:rPr>
              <a:t>Pr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0" name="Datumsplatzhalter 1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879339">
              <a:defRPr/>
            </a:pPr>
            <a:r>
              <a:rPr lang="de-DE" dirty="0">
                <a:solidFill>
                  <a:prstClr val="black"/>
                </a:solidFill>
              </a:rPr>
              <a:t>20.06.2008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1" name="Kopfzeilenplatzhalter 1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873265">
              <a:defRPr/>
            </a:pPr>
            <a:r>
              <a:rPr lang="de-DE" dirty="0">
                <a:solidFill>
                  <a:prstClr val="black"/>
                </a:solidFill>
              </a:rPr>
              <a:t>Ing. Gerhard Agrinz GmbH</a:t>
            </a:r>
          </a:p>
        </p:txBody>
      </p:sp>
    </p:spTree>
    <p:extLst>
      <p:ext uri="{BB962C8B-B14F-4D97-AF65-F5344CB8AC3E}">
        <p14:creationId xmlns:p14="http://schemas.microsoft.com/office/powerpoint/2010/main" val="39945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79339">
              <a:defRPr/>
            </a:pPr>
            <a:fld id="{487F18F5-9CFF-4B07-B226-9F6BBF884112}" type="slidenum">
              <a:rPr lang="de-AT" smtClean="0">
                <a:solidFill>
                  <a:prstClr val="black"/>
                </a:solidFill>
              </a:rPr>
              <a:pPr defTabSz="879339">
                <a:defRPr/>
              </a:pPr>
              <a:t>6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72709" name="Fußzeilenplatzhalt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879339">
              <a:defRPr/>
            </a:pPr>
            <a:r>
              <a:rPr lang="de-AT" dirty="0">
                <a:solidFill>
                  <a:prstClr val="black"/>
                </a:solidFill>
              </a:rPr>
              <a:t>360, Iranvortrag, </a:t>
            </a:r>
            <a:r>
              <a:rPr lang="de-AT" dirty="0" err="1">
                <a:solidFill>
                  <a:prstClr val="black"/>
                </a:solidFill>
              </a:rPr>
              <a:t>Pr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0" name="Datumsplatzhalter 1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879339">
              <a:defRPr/>
            </a:pPr>
            <a:r>
              <a:rPr lang="de-DE" dirty="0">
                <a:solidFill>
                  <a:prstClr val="black"/>
                </a:solidFill>
              </a:rPr>
              <a:t>20.06.2008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1" name="Kopfzeilenplatzhalter 1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873265">
              <a:defRPr/>
            </a:pPr>
            <a:r>
              <a:rPr lang="de-DE" dirty="0">
                <a:solidFill>
                  <a:prstClr val="black"/>
                </a:solidFill>
              </a:rPr>
              <a:t>Ing. Gerhard Agrinz GmbH</a:t>
            </a:r>
          </a:p>
        </p:txBody>
      </p:sp>
    </p:spTree>
    <p:extLst>
      <p:ext uri="{BB962C8B-B14F-4D97-AF65-F5344CB8AC3E}">
        <p14:creationId xmlns:p14="http://schemas.microsoft.com/office/powerpoint/2010/main" val="1316436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79339">
              <a:defRPr/>
            </a:pPr>
            <a:fld id="{487F18F5-9CFF-4B07-B226-9F6BBF884112}" type="slidenum">
              <a:rPr lang="de-AT" smtClean="0">
                <a:solidFill>
                  <a:prstClr val="black"/>
                </a:solidFill>
              </a:rPr>
              <a:pPr defTabSz="879339">
                <a:defRPr/>
              </a:pPr>
              <a:t>7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72709" name="Fußzeilenplatzhalt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879339">
              <a:defRPr/>
            </a:pPr>
            <a:r>
              <a:rPr lang="de-AT" dirty="0">
                <a:solidFill>
                  <a:prstClr val="black"/>
                </a:solidFill>
              </a:rPr>
              <a:t>360, Iranvortrag, </a:t>
            </a:r>
            <a:r>
              <a:rPr lang="de-AT" dirty="0" err="1">
                <a:solidFill>
                  <a:prstClr val="black"/>
                </a:solidFill>
              </a:rPr>
              <a:t>Pr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0" name="Datumsplatzhalter 1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879339">
              <a:defRPr/>
            </a:pPr>
            <a:r>
              <a:rPr lang="de-DE" dirty="0">
                <a:solidFill>
                  <a:prstClr val="black"/>
                </a:solidFill>
              </a:rPr>
              <a:t>20.06.2008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1" name="Kopfzeilenplatzhalter 1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873265">
              <a:defRPr/>
            </a:pPr>
            <a:r>
              <a:rPr lang="de-DE" dirty="0">
                <a:solidFill>
                  <a:prstClr val="black"/>
                </a:solidFill>
              </a:rPr>
              <a:t>Ing. Gerhard Agrinz GmbH</a:t>
            </a:r>
          </a:p>
        </p:txBody>
      </p:sp>
    </p:spTree>
    <p:extLst>
      <p:ext uri="{BB962C8B-B14F-4D97-AF65-F5344CB8AC3E}">
        <p14:creationId xmlns:p14="http://schemas.microsoft.com/office/powerpoint/2010/main" val="2816737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79339">
              <a:defRPr/>
            </a:pPr>
            <a:fld id="{487F18F5-9CFF-4B07-B226-9F6BBF884112}" type="slidenum">
              <a:rPr lang="de-AT" smtClean="0">
                <a:solidFill>
                  <a:prstClr val="black"/>
                </a:solidFill>
              </a:rPr>
              <a:pPr defTabSz="879339">
                <a:defRPr/>
              </a:pPr>
              <a:t>8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72709" name="Fußzeilenplatzhalt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879339">
              <a:defRPr/>
            </a:pPr>
            <a:r>
              <a:rPr lang="de-AT" dirty="0">
                <a:solidFill>
                  <a:prstClr val="black"/>
                </a:solidFill>
              </a:rPr>
              <a:t>360, Iranvortrag, </a:t>
            </a:r>
            <a:r>
              <a:rPr lang="de-AT" dirty="0" err="1">
                <a:solidFill>
                  <a:prstClr val="black"/>
                </a:solidFill>
              </a:rPr>
              <a:t>Pr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0" name="Datumsplatzhalter 1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879339">
              <a:defRPr/>
            </a:pPr>
            <a:r>
              <a:rPr lang="de-DE" dirty="0">
                <a:solidFill>
                  <a:prstClr val="black"/>
                </a:solidFill>
              </a:rPr>
              <a:t>20.06.2008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1" name="Kopfzeilenplatzhalter 1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873265">
              <a:defRPr/>
            </a:pPr>
            <a:r>
              <a:rPr lang="de-DE" dirty="0">
                <a:solidFill>
                  <a:prstClr val="black"/>
                </a:solidFill>
              </a:rPr>
              <a:t>Ing. Gerhard Agrinz GmbH</a:t>
            </a:r>
          </a:p>
        </p:txBody>
      </p:sp>
    </p:spTree>
    <p:extLst>
      <p:ext uri="{BB962C8B-B14F-4D97-AF65-F5344CB8AC3E}">
        <p14:creationId xmlns:p14="http://schemas.microsoft.com/office/powerpoint/2010/main" val="3252520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 defTabSz="879339">
              <a:defRPr/>
            </a:pPr>
            <a:fld id="{487F18F5-9CFF-4B07-B226-9F6BBF884112}" type="slidenum">
              <a:rPr lang="de-AT" smtClean="0">
                <a:solidFill>
                  <a:prstClr val="black"/>
                </a:solidFill>
              </a:rPr>
              <a:pPr defTabSz="879339">
                <a:defRPr/>
              </a:pPr>
              <a:t>9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/>
          </a:p>
        </p:txBody>
      </p:sp>
      <p:sp>
        <p:nvSpPr>
          <p:cNvPr id="72709" name="Fußzeilenplatzhalter 10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879339">
              <a:defRPr/>
            </a:pPr>
            <a:r>
              <a:rPr lang="de-AT" dirty="0">
                <a:solidFill>
                  <a:prstClr val="black"/>
                </a:solidFill>
              </a:rPr>
              <a:t>360, Iranvortrag, </a:t>
            </a:r>
            <a:r>
              <a:rPr lang="de-AT" dirty="0" err="1">
                <a:solidFill>
                  <a:prstClr val="black"/>
                </a:solidFill>
              </a:rPr>
              <a:t>Pr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0" name="Datumsplatzhalter 11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 defTabSz="879339">
              <a:defRPr/>
            </a:pPr>
            <a:r>
              <a:rPr lang="de-DE" dirty="0">
                <a:solidFill>
                  <a:prstClr val="black"/>
                </a:solidFill>
              </a:rPr>
              <a:t>20.06.2008</a:t>
            </a:r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2711" name="Kopfzeilenplatzhalter 12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873265">
              <a:defRPr/>
            </a:pPr>
            <a:r>
              <a:rPr lang="de-DE" dirty="0">
                <a:solidFill>
                  <a:prstClr val="black"/>
                </a:solidFill>
              </a:rPr>
              <a:t>Ing. Gerhard Agrinz GmbH</a:t>
            </a:r>
          </a:p>
        </p:txBody>
      </p:sp>
    </p:spTree>
    <p:extLst>
      <p:ext uri="{BB962C8B-B14F-4D97-AF65-F5344CB8AC3E}">
        <p14:creationId xmlns:p14="http://schemas.microsoft.com/office/powerpoint/2010/main" val="2437347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de-AT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de-A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28652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prstClr val="black"/>
                </a:solidFill>
                <a:effectLst/>
                <a:latin typeface="Calibri"/>
              </a:rPr>
              <a:t>1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endParaRPr lang="de-AT" sz="1800" dirty="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957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de-AT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A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4774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de-AT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A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813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AT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928662" y="214290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СОВРЕМЕННЫЕ ХРАНИЛИЩА ДЛЯ ФРУКТОВ И ОВОЩЕЙ.</a:t>
            </a:r>
            <a:endParaRPr lang="de-AT" sz="1800" b="1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666"/>
          <a:stretch>
            <a:fillRect/>
          </a:stretch>
        </p:blipFill>
        <p:spPr bwMode="auto">
          <a:xfrm>
            <a:off x="43542" y="29028"/>
            <a:ext cx="712034" cy="66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1168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de-AT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432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de-AT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AT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AT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9492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de-AT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AT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AT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106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de-AT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240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566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de-AT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AT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018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de-AT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429388" y="5643578"/>
            <a:ext cx="2133600" cy="365125"/>
          </a:xfrm>
          <a:prstGeom prst="rect">
            <a:avLst/>
          </a:prstGeom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fld id="{86A9DB62-7E83-4A58-A95C-EDA61096913E}" type="slidenum">
              <a:rPr lang="de-AT" sz="1800" smtClean="0">
                <a:solidFill>
                  <a:prstClr val="black"/>
                </a:solidFill>
                <a:effectLst/>
                <a:latin typeface="Calibri"/>
              </a:rPr>
              <a:pPr algn="l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de-AT" sz="1800">
              <a:solidFill>
                <a:prstClr val="black"/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632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AT" dirty="0">
              <a:solidFill>
                <a:prstClr val="black">
                  <a:tint val="75000"/>
                </a:prstClr>
              </a:solidFill>
              <a:effectLst/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AT">
              <a:solidFill>
                <a:prstClr val="black">
                  <a:tint val="75000"/>
                </a:prstClr>
              </a:solidFill>
              <a:effectLst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6477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6">
            <a:extLst>
              <a:ext uri="{FF2B5EF4-FFF2-40B4-BE49-F238E27FC236}">
                <a16:creationId xmlns:a16="http://schemas.microsoft.com/office/drawing/2014/main" id="{E53A0319-DB87-1C41-8DD2-937ECBEC1A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388441"/>
              </p:ext>
            </p:extLst>
          </p:nvPr>
        </p:nvGraphicFramePr>
        <p:xfrm>
          <a:off x="477078" y="1208319"/>
          <a:ext cx="5161722" cy="389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5722">
                  <a:extLst>
                    <a:ext uri="{9D8B030D-6E8A-4147-A177-3AD203B41FA5}">
                      <a16:colId xmlns:a16="http://schemas.microsoft.com/office/drawing/2014/main" val="181070560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210634412"/>
                    </a:ext>
                  </a:extLst>
                </a:gridCol>
              </a:tblGrid>
              <a:tr h="690198"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улица/помещение</a:t>
                      </a:r>
                      <a:r>
                        <a:rPr lang="de-AT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вентиляция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помещение/помещение 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отопление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917663"/>
                  </a:ext>
                </a:extLst>
              </a:tr>
              <a:tr h="1225683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Площадь до 40 м</a:t>
                      </a:r>
                      <a:r>
                        <a:rPr lang="ru-RU" sz="1200" kern="1200" baseline="30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небольшие дачные домики сезонного проживания, гаражи, подвалы, балконы, бани, чердачные помещения, бытовки и т.д. Может использоваться круглогодично.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Площадь до 7 м</a:t>
                      </a:r>
                      <a:r>
                        <a:rPr lang="ru-RU" sz="1200" kern="1200" baseline="30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Является дополнительным источником отопления для круглогодичного использования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087118"/>
                  </a:ext>
                </a:extLst>
              </a:tr>
              <a:tr h="32171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Мощность воздушного потока: 90 м</a:t>
                      </a:r>
                      <a:r>
                        <a:rPr lang="ru-RU" sz="1200" kern="1200" baseline="300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/ч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26367"/>
                  </a:ext>
                </a:extLst>
              </a:tr>
              <a:tr h="51648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Температура воздуха подаваемого в помещение: средние показатели </a:t>
                      </a:r>
                      <a:endParaRPr lang="de-AT" sz="12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 +19 до +29 выше температуры входящего в панель воздуха.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831218"/>
                  </a:ext>
                </a:extLst>
              </a:tr>
              <a:tr h="29579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Тепловая мощность: 500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- 800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Вт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ч*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34547"/>
                  </a:ext>
                </a:extLst>
              </a:tr>
              <a:tr h="4239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Размеры панели в мм: 1500 х 500 х 60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400514"/>
                  </a:ext>
                </a:extLst>
              </a:tr>
              <a:tr h="4239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Вес нетто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брутто</a:t>
                      </a:r>
                      <a:r>
                        <a:rPr lang="ru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кг (Утепленный +10%)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618591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420219D-C921-B54B-9E36-26B6AACBC0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436" y="1485490"/>
            <a:ext cx="1709164" cy="3543710"/>
          </a:xfrm>
          <a:prstGeom prst="rect">
            <a:avLst/>
          </a:prstGeom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304800" y="381000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Технические характеристики</a:t>
            </a:r>
          </a:p>
          <a:p>
            <a:pPr algn="l"/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SB-1 (V/H)</a:t>
            </a:r>
          </a:p>
        </p:txBody>
      </p:sp>
      <p:pic>
        <p:nvPicPr>
          <p:cNvPr id="15" name="Bild 15" descr="1.png">
            <a:extLst>
              <a:ext uri="{FF2B5EF4-FFF2-40B4-BE49-F238E27FC236}">
                <a16:creationId xmlns:a16="http://schemas.microsoft.com/office/drawing/2014/main" id="{49CFB872-6E74-7546-9EE7-6ABD1B58DC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97762"/>
            <a:ext cx="825790" cy="58923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216E4A9-9A45-BF48-A49E-7DACABF89B6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96" y="5443013"/>
            <a:ext cx="1113664" cy="80538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0D979DA-AF89-9841-94C5-5E09A285F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2" y="28843"/>
            <a:ext cx="3013466" cy="11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Заголовок 3">
            <a:extLst>
              <a:ext uri="{FF2B5EF4-FFF2-40B4-BE49-F238E27FC236}">
                <a16:creationId xmlns:a16="http://schemas.microsoft.com/office/drawing/2014/main" id="{C3BE2C65-51A3-084F-B174-5745032BE9EA}"/>
              </a:ext>
            </a:extLst>
          </p:cNvPr>
          <p:cNvSpPr txBox="1">
            <a:spLocks/>
          </p:cNvSpPr>
          <p:nvPr/>
        </p:nvSpPr>
        <p:spPr>
          <a:xfrm>
            <a:off x="381000" y="6324600"/>
            <a:ext cx="6457122" cy="4894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Тепловоздушные коллекторы</a:t>
            </a:r>
            <a:r>
              <a:rPr lang="de-AT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Solar-B </a:t>
            </a:r>
            <a:r>
              <a:rPr lang="de-AT" sz="2000" b="1" dirty="0" err="1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Energy</a:t>
            </a:r>
            <a:endParaRPr lang="de-AT" sz="2000" b="1" dirty="0">
              <a:solidFill>
                <a:srgbClr val="008000"/>
              </a:solidFill>
              <a:effectLst>
                <a:softEdge rad="0"/>
              </a:effectLst>
              <a:latin typeface="Arial"/>
              <a:cs typeface="Arial"/>
            </a:endParaRPr>
          </a:p>
        </p:txBody>
      </p:sp>
      <p:pic>
        <p:nvPicPr>
          <p:cNvPr id="19" name="Picture 2" descr="D:\Solar B energy\знаки\rostest.jpg">
            <a:extLst>
              <a:ext uri="{FF2B5EF4-FFF2-40B4-BE49-F238E27FC236}">
                <a16:creationId xmlns:a16="http://schemas.microsoft.com/office/drawing/2014/main" id="{D9906DD5-BC5F-B244-8625-913CF4335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2600" y="5389686"/>
            <a:ext cx="1208080" cy="805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580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304800" y="381000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Технические характеристики</a:t>
            </a:r>
          </a:p>
          <a:p>
            <a:pPr algn="l"/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SB-</a:t>
            </a:r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2</a:t>
            </a:r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(V/H)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5617113-3DC1-194A-8AAF-7F3E7E168C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1429" y="1676400"/>
            <a:ext cx="3313971" cy="3272650"/>
          </a:xfrm>
          <a:prstGeom prst="rect">
            <a:avLst/>
          </a:prstGeom>
        </p:spPr>
      </p:pic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id="{E809F01B-EE86-A34F-9404-A45A053ADC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400560"/>
              </p:ext>
            </p:extLst>
          </p:nvPr>
        </p:nvGraphicFramePr>
        <p:xfrm>
          <a:off x="361122" y="1622161"/>
          <a:ext cx="4744278" cy="3610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139">
                  <a:extLst>
                    <a:ext uri="{9D8B030D-6E8A-4147-A177-3AD203B41FA5}">
                      <a16:colId xmlns:a16="http://schemas.microsoft.com/office/drawing/2014/main" val="1370265005"/>
                    </a:ext>
                  </a:extLst>
                </a:gridCol>
                <a:gridCol w="2372139">
                  <a:extLst>
                    <a:ext uri="{9D8B030D-6E8A-4147-A177-3AD203B41FA5}">
                      <a16:colId xmlns:a16="http://schemas.microsoft.com/office/drawing/2014/main" val="2153116570"/>
                    </a:ext>
                  </a:extLst>
                </a:gridCol>
              </a:tblGrid>
              <a:tr h="454108"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улица/помещение</a:t>
                      </a:r>
                      <a:r>
                        <a:rPr lang="de-AT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вентиляция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помещение/помещение 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отопление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077179"/>
                  </a:ext>
                </a:extLst>
              </a:tr>
              <a:tr h="101624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Площадь</a:t>
                      </a:r>
                      <a:r>
                        <a:rPr lang="ru-RU" sz="1200" baseline="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до 50 м2: небольшие дачные домики сезонного проживания, гаражи, подвалы, балконы, бани, чердачные помещения, бытовки и т.д.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Площадь до 10 м2. Является дополнительным источником отопления для круглогодичного использования.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372981"/>
                  </a:ext>
                </a:extLst>
              </a:tr>
              <a:tr h="29314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Мощность воздушного потока: 100 м3/ч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65103"/>
                  </a:ext>
                </a:extLst>
              </a:tr>
              <a:tr h="62666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Температура воздуха подаваемого в помещение: средние показатели от +22 до +30 выше температуры входящего в панель воздуха.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429527"/>
                  </a:ext>
                </a:extLst>
              </a:tr>
              <a:tr h="2724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Тепловая мощность: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670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- 1050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Вт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ч*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893839"/>
                  </a:ext>
                </a:extLst>
              </a:tr>
              <a:tr h="31056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Размеры панели в мм: 1000 х 1000 х 60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480908"/>
                  </a:ext>
                </a:extLst>
              </a:tr>
              <a:tr h="43248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Вес нетто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брутто</a:t>
                      </a:r>
                      <a:r>
                        <a:rPr lang="ru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 / 11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кг (Утепленный +10%)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333031"/>
                  </a:ext>
                </a:extLst>
              </a:tr>
            </a:tbl>
          </a:graphicData>
        </a:graphic>
      </p:graphicFrame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2DE3923-CE30-B94D-A062-6435F0901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2" y="28843"/>
            <a:ext cx="3013466" cy="11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3">
            <a:extLst>
              <a:ext uri="{FF2B5EF4-FFF2-40B4-BE49-F238E27FC236}">
                <a16:creationId xmlns:a16="http://schemas.microsoft.com/office/drawing/2014/main" id="{20F9FFFD-EC56-224F-99D0-E3EA987AE375}"/>
              </a:ext>
            </a:extLst>
          </p:cNvPr>
          <p:cNvSpPr txBox="1">
            <a:spLocks/>
          </p:cNvSpPr>
          <p:nvPr/>
        </p:nvSpPr>
        <p:spPr>
          <a:xfrm>
            <a:off x="381000" y="6324600"/>
            <a:ext cx="6457122" cy="4894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Тепловоздушные коллекторы</a:t>
            </a:r>
            <a:r>
              <a:rPr lang="de-AT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Solar-B </a:t>
            </a:r>
            <a:r>
              <a:rPr lang="de-AT" sz="2000" b="1" dirty="0" err="1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Energy</a:t>
            </a:r>
            <a:endParaRPr lang="de-AT" sz="2000" b="1" dirty="0">
              <a:solidFill>
                <a:srgbClr val="008000"/>
              </a:solidFill>
              <a:effectLst>
                <a:softEdge rad="0"/>
              </a:effectLst>
              <a:latin typeface="Arial"/>
              <a:cs typeface="Arial"/>
            </a:endParaRPr>
          </a:p>
        </p:txBody>
      </p:sp>
      <p:pic>
        <p:nvPicPr>
          <p:cNvPr id="20" name="Bild 15" descr="1.png">
            <a:extLst>
              <a:ext uri="{FF2B5EF4-FFF2-40B4-BE49-F238E27FC236}">
                <a16:creationId xmlns:a16="http://schemas.microsoft.com/office/drawing/2014/main" id="{67FE7633-2BCE-7C47-9562-8B296D4AB5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97762"/>
            <a:ext cx="825790" cy="58923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5005032-004A-4C42-A553-8282076B61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96" y="5443013"/>
            <a:ext cx="1113664" cy="805387"/>
          </a:xfrm>
          <a:prstGeom prst="rect">
            <a:avLst/>
          </a:prstGeom>
        </p:spPr>
      </p:pic>
      <p:pic>
        <p:nvPicPr>
          <p:cNvPr id="22" name="Picture 2" descr="D:\Solar B energy\знаки\rostest.jpg">
            <a:extLst>
              <a:ext uri="{FF2B5EF4-FFF2-40B4-BE49-F238E27FC236}">
                <a16:creationId xmlns:a16="http://schemas.microsoft.com/office/drawing/2014/main" id="{CFB2CC6F-B4BC-4040-AE1F-304F759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2600" y="5389686"/>
            <a:ext cx="1208080" cy="805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8044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304800" y="381000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Технические характеристики</a:t>
            </a:r>
          </a:p>
          <a:p>
            <a:pPr algn="l"/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SB-</a:t>
            </a:r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3</a:t>
            </a:r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(V/H)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5C6E2E7-45A6-6845-A629-1EB1E0FF3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340254"/>
              </p:ext>
            </p:extLst>
          </p:nvPr>
        </p:nvGraphicFramePr>
        <p:xfrm>
          <a:off x="361122" y="1447800"/>
          <a:ext cx="5201478" cy="383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739">
                  <a:extLst>
                    <a:ext uri="{9D8B030D-6E8A-4147-A177-3AD203B41FA5}">
                      <a16:colId xmlns:a16="http://schemas.microsoft.com/office/drawing/2014/main" val="1370265005"/>
                    </a:ext>
                  </a:extLst>
                </a:gridCol>
                <a:gridCol w="2600739">
                  <a:extLst>
                    <a:ext uri="{9D8B030D-6E8A-4147-A177-3AD203B41FA5}">
                      <a16:colId xmlns:a16="http://schemas.microsoft.com/office/drawing/2014/main" val="2153116570"/>
                    </a:ext>
                  </a:extLst>
                </a:gridCol>
              </a:tblGrid>
              <a:tr h="624451"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улица/помещение</a:t>
                      </a:r>
                      <a:r>
                        <a:rPr lang="de-AT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вентиляция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помещение/помещение 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отопление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077179"/>
                  </a:ext>
                </a:extLst>
              </a:tr>
              <a:tr h="13027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Площадь до 80 м2: дачные домики сезонного проживания, гаражи, подвалы, балконы, бани, чердачные помещения, бытовки и т.д. Может использоваться круглогодично.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Площадь до 15 м2. Является дополнительным источником отопления для круглогодичного использования. Площадь обогрева так же зависит от теплоизоляции помещения.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372981"/>
                  </a:ext>
                </a:extLst>
              </a:tr>
              <a:tr h="277797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Мощность воздушного потока: 110 м3/ч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65103"/>
                  </a:ext>
                </a:extLst>
              </a:tr>
              <a:tr h="5938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Температура воздуха подаваемого в помещение: средние показатели от +30 до +36 выше температуры входящего в панель воздуха.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429527"/>
                  </a:ext>
                </a:extLst>
              </a:tr>
              <a:tr h="26762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Тепловая мощность: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1100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- 1500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Вт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ч*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893839"/>
                  </a:ext>
                </a:extLst>
              </a:tr>
              <a:tr h="30754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Размеры панели в мм: 2900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500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480908"/>
                  </a:ext>
                </a:extLst>
              </a:tr>
              <a:tr h="40984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Вес нетто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брутто</a:t>
                      </a:r>
                      <a:r>
                        <a:rPr lang="ru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11,5 / 14,5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кг (Утепленный +10%)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891063"/>
                  </a:ext>
                </a:extLst>
              </a:tr>
            </a:tbl>
          </a:graphicData>
        </a:graphic>
      </p:graphicFrame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2DC6E19-A518-AD46-B78D-96433AF7A6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75" y="1374023"/>
            <a:ext cx="1005725" cy="38862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E349730-8E60-4E4A-90D4-751E5BE507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2" y="28843"/>
            <a:ext cx="3013466" cy="11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3">
            <a:extLst>
              <a:ext uri="{FF2B5EF4-FFF2-40B4-BE49-F238E27FC236}">
                <a16:creationId xmlns:a16="http://schemas.microsoft.com/office/drawing/2014/main" id="{2DAABB1E-C80C-4040-97DA-E44A97C9442E}"/>
              </a:ext>
            </a:extLst>
          </p:cNvPr>
          <p:cNvSpPr txBox="1">
            <a:spLocks/>
          </p:cNvSpPr>
          <p:nvPr/>
        </p:nvSpPr>
        <p:spPr>
          <a:xfrm>
            <a:off x="381000" y="6324600"/>
            <a:ext cx="6457122" cy="4894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Тепловоздушные коллекторы</a:t>
            </a:r>
            <a:r>
              <a:rPr lang="de-AT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Solar-B </a:t>
            </a:r>
            <a:r>
              <a:rPr lang="de-AT" sz="2000" b="1" dirty="0" err="1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Energy</a:t>
            </a:r>
            <a:endParaRPr lang="de-AT" sz="2000" b="1" dirty="0">
              <a:solidFill>
                <a:srgbClr val="008000"/>
              </a:solidFill>
              <a:effectLst>
                <a:softEdge rad="0"/>
              </a:effectLst>
              <a:latin typeface="Arial"/>
              <a:cs typeface="Arial"/>
            </a:endParaRPr>
          </a:p>
        </p:txBody>
      </p:sp>
      <p:pic>
        <p:nvPicPr>
          <p:cNvPr id="20" name="Bild 15" descr="1.png">
            <a:extLst>
              <a:ext uri="{FF2B5EF4-FFF2-40B4-BE49-F238E27FC236}">
                <a16:creationId xmlns:a16="http://schemas.microsoft.com/office/drawing/2014/main" id="{89B1D868-E827-FB4C-AF81-BD16AD0412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97762"/>
            <a:ext cx="825790" cy="58923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C3C751B0-0801-4041-9277-CF2890FC37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96" y="5443013"/>
            <a:ext cx="1113664" cy="805387"/>
          </a:xfrm>
          <a:prstGeom prst="rect">
            <a:avLst/>
          </a:prstGeom>
        </p:spPr>
      </p:pic>
      <p:pic>
        <p:nvPicPr>
          <p:cNvPr id="22" name="Picture 2" descr="D:\Solar B energy\знаки\rostest.jpg">
            <a:extLst>
              <a:ext uri="{FF2B5EF4-FFF2-40B4-BE49-F238E27FC236}">
                <a16:creationId xmlns:a16="http://schemas.microsoft.com/office/drawing/2014/main" id="{0C8399A4-74A2-224A-9C38-A1B2DA9FEE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2600" y="5389686"/>
            <a:ext cx="1208080" cy="805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085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304800" y="381000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Технические характеристики</a:t>
            </a:r>
          </a:p>
          <a:p>
            <a:pPr algn="l"/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SB-</a:t>
            </a:r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4</a:t>
            </a:r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(V/H)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5C6E2E7-45A6-6845-A629-1EB1E0FF3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657272"/>
              </p:ext>
            </p:extLst>
          </p:nvPr>
        </p:nvGraphicFramePr>
        <p:xfrm>
          <a:off x="361122" y="1447801"/>
          <a:ext cx="5201478" cy="3663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739">
                  <a:extLst>
                    <a:ext uri="{9D8B030D-6E8A-4147-A177-3AD203B41FA5}">
                      <a16:colId xmlns:a16="http://schemas.microsoft.com/office/drawing/2014/main" val="1370265005"/>
                    </a:ext>
                  </a:extLst>
                </a:gridCol>
                <a:gridCol w="2600739">
                  <a:extLst>
                    <a:ext uri="{9D8B030D-6E8A-4147-A177-3AD203B41FA5}">
                      <a16:colId xmlns:a16="http://schemas.microsoft.com/office/drawing/2014/main" val="2153116570"/>
                    </a:ext>
                  </a:extLst>
                </a:gridCol>
              </a:tblGrid>
              <a:tr h="630457"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улица/помещение</a:t>
                      </a:r>
                      <a:r>
                        <a:rPr lang="de-AT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вентиляция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помещение/помещение 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отопление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077179"/>
                  </a:ext>
                </a:extLst>
              </a:tr>
              <a:tr h="1315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Площадь до 80 м2: дачные домики сезонного проживания, гаражи, подвалы, балконы, бани, чердачные помещения, бытовки и т.д. Может использоваться круглогодично.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Площадь до 15 м2. Является дополнительным источником отопления для круглогодичного использования. Площадь обогрева так же зависит от теплоизоляции помещения.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372981"/>
                  </a:ext>
                </a:extLst>
              </a:tr>
              <a:tr h="2701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Мощность воздушного потока: 110 м3/ч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65103"/>
                  </a:ext>
                </a:extLst>
              </a:tr>
              <a:tr h="43728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Температура воздуха подаваемого в помещение: средние показатели от +30 до +36 выше температуры входящего в панель воздуха.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429527"/>
                  </a:ext>
                </a:extLst>
              </a:tr>
              <a:tr h="2701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Тепловая мощность: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1100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- 1500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Вт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ч*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893839"/>
                  </a:ext>
                </a:extLst>
              </a:tr>
              <a:tr h="30387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Размеры панели в мм: 1500*1000*60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480908"/>
                  </a:ext>
                </a:extLst>
              </a:tr>
              <a:tr h="39851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Вес нетто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брутто</a:t>
                      </a:r>
                      <a:r>
                        <a:rPr lang="ru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10,5 / 13,5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кг (Утепленный +10%)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565517"/>
                  </a:ext>
                </a:extLst>
              </a:tr>
            </a:tbl>
          </a:graphicData>
        </a:graphic>
      </p:graphicFrame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6D48AD6-29F0-1A45-97A8-34B2930DE8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524000"/>
            <a:ext cx="2596784" cy="362585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308ECC1-7960-C349-BBBB-CA7B339F2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2" y="28843"/>
            <a:ext cx="3013466" cy="11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3">
            <a:extLst>
              <a:ext uri="{FF2B5EF4-FFF2-40B4-BE49-F238E27FC236}">
                <a16:creationId xmlns:a16="http://schemas.microsoft.com/office/drawing/2014/main" id="{B1C28FC7-7C05-EF4C-985F-B915A7C9EB8D}"/>
              </a:ext>
            </a:extLst>
          </p:cNvPr>
          <p:cNvSpPr txBox="1">
            <a:spLocks/>
          </p:cNvSpPr>
          <p:nvPr/>
        </p:nvSpPr>
        <p:spPr>
          <a:xfrm>
            <a:off x="381000" y="6324600"/>
            <a:ext cx="6457122" cy="4894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Тепловоздушные коллекторы</a:t>
            </a:r>
            <a:r>
              <a:rPr lang="de-AT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Solar-B </a:t>
            </a:r>
            <a:r>
              <a:rPr lang="de-AT" sz="2000" b="1" dirty="0" err="1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Energy</a:t>
            </a:r>
            <a:endParaRPr lang="de-AT" sz="2000" b="1" dirty="0">
              <a:solidFill>
                <a:srgbClr val="008000"/>
              </a:solidFill>
              <a:effectLst>
                <a:softEdge rad="0"/>
              </a:effectLst>
              <a:latin typeface="Arial"/>
              <a:cs typeface="Arial"/>
            </a:endParaRPr>
          </a:p>
        </p:txBody>
      </p:sp>
      <p:pic>
        <p:nvPicPr>
          <p:cNvPr id="20" name="Bild 15" descr="1.png">
            <a:extLst>
              <a:ext uri="{FF2B5EF4-FFF2-40B4-BE49-F238E27FC236}">
                <a16:creationId xmlns:a16="http://schemas.microsoft.com/office/drawing/2014/main" id="{1ADC6580-2C5B-994C-83B9-9D5E4C62894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97762"/>
            <a:ext cx="825790" cy="58923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A695DA9-95A9-1046-8BB7-464784F8AF4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96" y="5443013"/>
            <a:ext cx="1113664" cy="805387"/>
          </a:xfrm>
          <a:prstGeom prst="rect">
            <a:avLst/>
          </a:prstGeom>
        </p:spPr>
      </p:pic>
      <p:pic>
        <p:nvPicPr>
          <p:cNvPr id="22" name="Picture 2" descr="D:\Solar B energy\знаки\rostest.jpg">
            <a:extLst>
              <a:ext uri="{FF2B5EF4-FFF2-40B4-BE49-F238E27FC236}">
                <a16:creationId xmlns:a16="http://schemas.microsoft.com/office/drawing/2014/main" id="{47161E10-21BC-9942-A33C-A57B633C7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2600" y="5389686"/>
            <a:ext cx="1208080" cy="805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5818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304800" y="381000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Технические характеристики</a:t>
            </a:r>
          </a:p>
          <a:p>
            <a:pPr algn="l"/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SB-</a:t>
            </a:r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5</a:t>
            </a:r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(V/H)</a:t>
            </a: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45C6E2E7-45A6-6845-A629-1EB1E0FF3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449222"/>
              </p:ext>
            </p:extLst>
          </p:nvPr>
        </p:nvGraphicFramePr>
        <p:xfrm>
          <a:off x="341666" y="1340796"/>
          <a:ext cx="5201478" cy="3832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0739">
                  <a:extLst>
                    <a:ext uri="{9D8B030D-6E8A-4147-A177-3AD203B41FA5}">
                      <a16:colId xmlns:a16="http://schemas.microsoft.com/office/drawing/2014/main" val="1370265005"/>
                    </a:ext>
                  </a:extLst>
                </a:gridCol>
                <a:gridCol w="2600739">
                  <a:extLst>
                    <a:ext uri="{9D8B030D-6E8A-4147-A177-3AD203B41FA5}">
                      <a16:colId xmlns:a16="http://schemas.microsoft.com/office/drawing/2014/main" val="2153116570"/>
                    </a:ext>
                  </a:extLst>
                </a:gridCol>
              </a:tblGrid>
              <a:tr h="620644"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улица/помещение</a:t>
                      </a:r>
                      <a:r>
                        <a:rPr lang="de-AT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вентиляция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Установка в режиме помещение/помещение 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отопление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077179"/>
                  </a:ext>
                </a:extLst>
              </a:tr>
              <a:tr h="1294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Площадь до 100 м2: дачные и загородные дома, бассейны, гаражи, подвалы, балконы, бани, теплицы, чердачные помещения, бытовки и т.д. Может использоваться круглогодично.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Площадь до 20 м2. Является дополнительным источником отопления для круглогодичного использования. Площадь обогрева так же зависит от теплоизоляции помещения.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372981"/>
                  </a:ext>
                </a:extLst>
              </a:tr>
              <a:tr h="28424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Мощность воздушного потока: 140 м3/ч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065103"/>
                  </a:ext>
                </a:extLst>
              </a:tr>
              <a:tr h="46015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Температура воздуха подаваемого в помещение: средние показатели от +35 температуры входящего в панель воздуха. 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429527"/>
                  </a:ext>
                </a:extLst>
              </a:tr>
              <a:tr h="2659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Тепловая мощность: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1400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- 2000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Вт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ч*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893839"/>
                  </a:ext>
                </a:extLst>
              </a:tr>
              <a:tr h="4193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Размеры панели в мм: 2000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1000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480908"/>
                  </a:ext>
                </a:extLst>
              </a:tr>
              <a:tr h="41935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Вес нетто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брутто</a:t>
                      </a:r>
                      <a:r>
                        <a:rPr lang="ru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 / 16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кг (Утепленный +10%)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720475"/>
                  </a:ext>
                </a:extLst>
              </a:tr>
            </a:tbl>
          </a:graphicData>
        </a:graphic>
      </p:graphicFrame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96F18E66-E314-5745-BC6D-E70527596C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401" y="1295400"/>
            <a:ext cx="2388750" cy="419685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AD41457-0592-6544-A8B8-7C0EE1DF3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2" y="28843"/>
            <a:ext cx="3013466" cy="11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3">
            <a:extLst>
              <a:ext uri="{FF2B5EF4-FFF2-40B4-BE49-F238E27FC236}">
                <a16:creationId xmlns:a16="http://schemas.microsoft.com/office/drawing/2014/main" id="{FCA7076A-1E31-CF42-91D6-FDF4024CDAB7}"/>
              </a:ext>
            </a:extLst>
          </p:cNvPr>
          <p:cNvSpPr txBox="1">
            <a:spLocks/>
          </p:cNvSpPr>
          <p:nvPr/>
        </p:nvSpPr>
        <p:spPr>
          <a:xfrm>
            <a:off x="381000" y="6324600"/>
            <a:ext cx="6457122" cy="4894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Тепловоздушные коллекторы</a:t>
            </a:r>
            <a:r>
              <a:rPr lang="de-AT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Solar-B </a:t>
            </a:r>
            <a:r>
              <a:rPr lang="de-AT" sz="2000" b="1" dirty="0" err="1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Energy</a:t>
            </a:r>
            <a:endParaRPr lang="de-AT" sz="2000" b="1" dirty="0">
              <a:solidFill>
                <a:srgbClr val="008000"/>
              </a:solidFill>
              <a:effectLst>
                <a:softEdge rad="0"/>
              </a:effectLst>
              <a:latin typeface="Arial"/>
              <a:cs typeface="Arial"/>
            </a:endParaRPr>
          </a:p>
        </p:txBody>
      </p:sp>
      <p:pic>
        <p:nvPicPr>
          <p:cNvPr id="20" name="Bild 15" descr="1.png">
            <a:extLst>
              <a:ext uri="{FF2B5EF4-FFF2-40B4-BE49-F238E27FC236}">
                <a16:creationId xmlns:a16="http://schemas.microsoft.com/office/drawing/2014/main" id="{F20D7630-263E-624E-A43F-09B1497E75E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97762"/>
            <a:ext cx="825790" cy="58923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2D04C9F-7EBD-504D-AB40-93F48D52BB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96" y="5443013"/>
            <a:ext cx="1113664" cy="805387"/>
          </a:xfrm>
          <a:prstGeom prst="rect">
            <a:avLst/>
          </a:prstGeom>
        </p:spPr>
      </p:pic>
      <p:pic>
        <p:nvPicPr>
          <p:cNvPr id="22" name="Picture 2" descr="D:\Solar B energy\знаки\rostest.jpg">
            <a:extLst>
              <a:ext uri="{FF2B5EF4-FFF2-40B4-BE49-F238E27FC236}">
                <a16:creationId xmlns:a16="http://schemas.microsoft.com/office/drawing/2014/main" id="{54A7E8E0-7516-9440-AC33-9909FBAF5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2600" y="5389686"/>
            <a:ext cx="1208080" cy="805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039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304800" y="381000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Технические характеристики</a:t>
            </a:r>
          </a:p>
          <a:p>
            <a:pPr algn="l"/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SB-</a:t>
            </a:r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6</a:t>
            </a:r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(V/H)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146A7D6F-DE93-7F4A-9182-DF8B13EB70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09333"/>
              </p:ext>
            </p:extLst>
          </p:nvPr>
        </p:nvGraphicFramePr>
        <p:xfrm>
          <a:off x="457200" y="1451828"/>
          <a:ext cx="5105400" cy="3926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1068703375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531482740"/>
                    </a:ext>
                  </a:extLst>
                </a:gridCol>
              </a:tblGrid>
              <a:tr h="601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SMM-B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установка в режиме улица/помещение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вентиляция</a:t>
                      </a:r>
                      <a:r>
                        <a:rPr lang="de-AT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SMM-B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установка в режиме помещение/помещение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отопление</a:t>
                      </a:r>
                      <a:r>
                        <a:rPr lang="de-AT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667279"/>
                  </a:ext>
                </a:extLst>
              </a:tr>
              <a:tr h="1413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Площадь до 150 м2: загородные дома, гостиницы круглогодичного и сезонного проживания, гаражи, подвалы, бани, бассейны, теплицы, бытовки и т.д. Может использоваться круглогодично.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Площадь до 35 м2. Является дополнительным источником отопления для круглогодичного использования. Площадь обогрева так же зависит от теплоизоляции помещения.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065320"/>
                  </a:ext>
                </a:extLst>
              </a:tr>
              <a:tr h="3374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Мощность воздушного потока: 170 м3/ч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3390795"/>
                  </a:ext>
                </a:extLst>
              </a:tr>
              <a:tr h="5505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Температура воздуха подаваемого в помещение: средние показатели от +45 до +58 выше температуры входящего в панель воздуха. 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1543487"/>
                  </a:ext>
                </a:extLst>
              </a:tr>
              <a:tr h="3374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Тепловая мощность: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2150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- 2800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Вт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ч*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7007660"/>
                  </a:ext>
                </a:extLst>
              </a:tr>
              <a:tr h="33740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Размеры панели в мм: 2900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1000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239426"/>
                  </a:ext>
                </a:extLst>
              </a:tr>
              <a:tr h="33740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Вес нетто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брутто</a:t>
                      </a:r>
                      <a:r>
                        <a:rPr lang="ru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/ 24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кг (Утепленный +10%)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4232897"/>
                  </a:ext>
                </a:extLst>
              </a:tr>
            </a:tbl>
          </a:graphicData>
        </a:graphic>
      </p:graphicFrame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D02988C-7ED0-D648-9E7F-D80D930DA0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143000"/>
            <a:ext cx="1905000" cy="44196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4AE5541-BE55-5A4E-9F11-4D4162519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2" y="28843"/>
            <a:ext cx="3013466" cy="11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Заголовок 3">
            <a:extLst>
              <a:ext uri="{FF2B5EF4-FFF2-40B4-BE49-F238E27FC236}">
                <a16:creationId xmlns:a16="http://schemas.microsoft.com/office/drawing/2014/main" id="{0ED9F470-F9B1-0340-98B6-5BBFAD85A100}"/>
              </a:ext>
            </a:extLst>
          </p:cNvPr>
          <p:cNvSpPr txBox="1">
            <a:spLocks/>
          </p:cNvSpPr>
          <p:nvPr/>
        </p:nvSpPr>
        <p:spPr>
          <a:xfrm>
            <a:off x="381000" y="6324600"/>
            <a:ext cx="6457122" cy="4894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Тепловоздушные коллекторы</a:t>
            </a:r>
            <a:r>
              <a:rPr lang="de-AT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Solar-B </a:t>
            </a:r>
            <a:r>
              <a:rPr lang="de-AT" sz="2000" b="1" dirty="0" err="1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Energy</a:t>
            </a:r>
            <a:endParaRPr lang="de-AT" sz="2000" b="1" dirty="0">
              <a:solidFill>
                <a:srgbClr val="008000"/>
              </a:solidFill>
              <a:effectLst>
                <a:softEdge rad="0"/>
              </a:effectLst>
              <a:latin typeface="Arial"/>
              <a:cs typeface="Arial"/>
            </a:endParaRPr>
          </a:p>
        </p:txBody>
      </p:sp>
      <p:pic>
        <p:nvPicPr>
          <p:cNvPr id="20" name="Bild 15" descr="1.png">
            <a:extLst>
              <a:ext uri="{FF2B5EF4-FFF2-40B4-BE49-F238E27FC236}">
                <a16:creationId xmlns:a16="http://schemas.microsoft.com/office/drawing/2014/main" id="{01C24E23-C3FA-8F4B-833D-FD87CD5BDE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97762"/>
            <a:ext cx="825790" cy="589236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BC4E09A8-735C-2540-8F99-C2963FCA03B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96" y="5443013"/>
            <a:ext cx="1113664" cy="805387"/>
          </a:xfrm>
          <a:prstGeom prst="rect">
            <a:avLst/>
          </a:prstGeom>
        </p:spPr>
      </p:pic>
      <p:pic>
        <p:nvPicPr>
          <p:cNvPr id="22" name="Picture 2" descr="D:\Solar B energy\знаки\rostest.jpg">
            <a:extLst>
              <a:ext uri="{FF2B5EF4-FFF2-40B4-BE49-F238E27FC236}">
                <a16:creationId xmlns:a16="http://schemas.microsoft.com/office/drawing/2014/main" id="{370EC72F-BA55-3C45-8B79-5D3EF9ADE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2600" y="5389686"/>
            <a:ext cx="1208080" cy="805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256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304800" y="381000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Технические характеристики</a:t>
            </a:r>
          </a:p>
          <a:p>
            <a:pPr algn="l"/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SB-4-VH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D96121-FCEC-5641-85C6-A20C8A42E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632415"/>
              </p:ext>
            </p:extLst>
          </p:nvPr>
        </p:nvGraphicFramePr>
        <p:xfrm>
          <a:off x="381290" y="1216628"/>
          <a:ext cx="5727122" cy="4223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7122">
                  <a:extLst>
                    <a:ext uri="{9D8B030D-6E8A-4147-A177-3AD203B41FA5}">
                      <a16:colId xmlns:a16="http://schemas.microsoft.com/office/drawing/2014/main" val="3185715710"/>
                    </a:ext>
                  </a:extLst>
                </a:gridCol>
              </a:tblGrid>
              <a:tr h="394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Универсальный тип осуществляет забор воздуха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улицы или из помещения.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144401"/>
                  </a:ext>
                </a:extLst>
              </a:tr>
              <a:tr h="204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температуры воздуха внутри помещения, фильтрация, вентиляция, устранения влажности и поддержание здорового микроклимата внутри неотапливаемых и отапливаемых помещений и отдельных комнат площадью до 80 м2: дачные и загородные дома, гаражи, подвалы, балконы, бани, чердачные помещения, бытовки и т.д. Является дополнительным источником отопления для круглогодичного использования. Площадь обогрева так же зависит от теплоизоляции помещения. В комплекте поставляется блок управления  позволяющий изменять забор воздуха из помещения или из улицы. Так же позволяет регулировать силу воздушного потока и температуру выходящего воздуха.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813122"/>
                  </a:ext>
                </a:extLst>
              </a:tr>
              <a:tr h="217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Мощность воздушного потока: до 120 м3/ч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207664"/>
                  </a:ext>
                </a:extLst>
              </a:tr>
              <a:tr h="600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Утепленный вариант температура воздуха подаваемого в помещение: средние показатели от +30 до 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+40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выше температуры входящего в панель воздуха.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82525"/>
                  </a:ext>
                </a:extLst>
              </a:tr>
              <a:tr h="265661"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Тепловая мощность: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1100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- 1400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Вт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ч*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8069"/>
                  </a:ext>
                </a:extLst>
              </a:tr>
              <a:tr h="251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Размеры панели в мм: 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1500 x 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1000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5306"/>
                  </a:ext>
                </a:extLst>
              </a:tr>
              <a:tr h="378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Вес нетто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брутто</a:t>
                      </a:r>
                      <a:r>
                        <a:rPr lang="ru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1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/ 15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кг (Утепленный +10%)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21785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CE7B1BF-681A-CD4B-A95A-E11977F188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642" y="1265721"/>
            <a:ext cx="2881158" cy="394444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7DDEDE96-4B9F-E640-A5E9-3FB3649A0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2" y="28843"/>
            <a:ext cx="3013466" cy="11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3">
            <a:extLst>
              <a:ext uri="{FF2B5EF4-FFF2-40B4-BE49-F238E27FC236}">
                <a16:creationId xmlns:a16="http://schemas.microsoft.com/office/drawing/2014/main" id="{20A67B21-3625-9648-A3EC-C94707226113}"/>
              </a:ext>
            </a:extLst>
          </p:cNvPr>
          <p:cNvSpPr txBox="1">
            <a:spLocks/>
          </p:cNvSpPr>
          <p:nvPr/>
        </p:nvSpPr>
        <p:spPr>
          <a:xfrm>
            <a:off x="381000" y="6324600"/>
            <a:ext cx="6457122" cy="4894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Тепловоздушные коллекторы</a:t>
            </a:r>
            <a:r>
              <a:rPr lang="de-AT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Solar-B </a:t>
            </a:r>
            <a:r>
              <a:rPr lang="de-AT" sz="2000" b="1" dirty="0" err="1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Energy</a:t>
            </a:r>
            <a:endParaRPr lang="de-AT" sz="2000" b="1" dirty="0">
              <a:solidFill>
                <a:srgbClr val="008000"/>
              </a:solidFill>
              <a:effectLst>
                <a:softEdge rad="0"/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01124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304800" y="381000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Технические характеристики</a:t>
            </a:r>
          </a:p>
          <a:p>
            <a:pPr algn="l"/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SB-5-VH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D96121-FCEC-5641-85C6-A20C8A42E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018567"/>
              </p:ext>
            </p:extLst>
          </p:nvPr>
        </p:nvGraphicFramePr>
        <p:xfrm>
          <a:off x="381290" y="1216628"/>
          <a:ext cx="5727122" cy="4223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7122">
                  <a:extLst>
                    <a:ext uri="{9D8B030D-6E8A-4147-A177-3AD203B41FA5}">
                      <a16:colId xmlns:a16="http://schemas.microsoft.com/office/drawing/2014/main" val="3185715710"/>
                    </a:ext>
                  </a:extLst>
                </a:gridCol>
              </a:tblGrid>
              <a:tr h="394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Универсальный тип осуществляет забор воздуха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улицы или из помещения.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144401"/>
                  </a:ext>
                </a:extLst>
              </a:tr>
              <a:tr h="204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температуры воздуха внутри помещения, фильтрация, вентиляция, устранения влажности и поддержание здорового микроклимата внутри неотапливаемых и отапливаемых помещений и отдельных комнат площадью до 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м2: дачные и загородные дома, гаражи, подвалы, балконы, бани, чердачные помещения, бытовки и т.д. Является дополнительным источником отопления для круглогодичного использования. Площадь обогрева так же зависит от теплоизоляции помещения. В комплекте поставляется блок управления  позволяющий изменять забор воздуха из помещения или из улицы. Так же позволяет регулировать силу воздушного потока и температуру выходящего воздуха.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813122"/>
                  </a:ext>
                </a:extLst>
              </a:tr>
              <a:tr h="217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Мощность воздушного потока: до 1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м3/ч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207664"/>
                  </a:ext>
                </a:extLst>
              </a:tr>
              <a:tr h="600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Утепленный вариант температура воздуха подаваемого в помещение: средние показатели от +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+50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выше температуры входящего в панель воздуха.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82525"/>
                  </a:ext>
                </a:extLst>
              </a:tr>
              <a:tr h="265661"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Тепловая мощность: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1500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- 2000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Вт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ч*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8069"/>
                  </a:ext>
                </a:extLst>
              </a:tr>
              <a:tr h="251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Размеры панели в мм: 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2000 x 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1000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5306"/>
                  </a:ext>
                </a:extLst>
              </a:tr>
              <a:tr h="378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Вес нетто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брутто</a:t>
                      </a:r>
                      <a:r>
                        <a:rPr lang="ru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1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/ 18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кг (Утепленный +10%)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217853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6DF1684-EE49-5C42-B433-A6315CD4E6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690" y="1219437"/>
            <a:ext cx="2411310" cy="434340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B9BBA36C-4ADF-8D4E-8ECF-9C41ADBEB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2" y="28843"/>
            <a:ext cx="3013466" cy="11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Заголовок 3">
            <a:extLst>
              <a:ext uri="{FF2B5EF4-FFF2-40B4-BE49-F238E27FC236}">
                <a16:creationId xmlns:a16="http://schemas.microsoft.com/office/drawing/2014/main" id="{FE48297A-2C75-9744-BFFE-A80D54CC615A}"/>
              </a:ext>
            </a:extLst>
          </p:cNvPr>
          <p:cNvSpPr txBox="1">
            <a:spLocks/>
          </p:cNvSpPr>
          <p:nvPr/>
        </p:nvSpPr>
        <p:spPr>
          <a:xfrm>
            <a:off x="381000" y="6324600"/>
            <a:ext cx="6457122" cy="4894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Тепловоздушные коллекторы</a:t>
            </a:r>
            <a:r>
              <a:rPr lang="de-AT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Solar-B </a:t>
            </a:r>
            <a:r>
              <a:rPr lang="de-AT" sz="2000" b="1" dirty="0" err="1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Energy</a:t>
            </a:r>
            <a:endParaRPr lang="de-AT" sz="2000" b="1" dirty="0">
              <a:solidFill>
                <a:srgbClr val="008000"/>
              </a:solidFill>
              <a:effectLst>
                <a:softEdge rad="0"/>
              </a:effectLst>
              <a:latin typeface="Arial"/>
              <a:cs typeface="Arial"/>
            </a:endParaRPr>
          </a:p>
        </p:txBody>
      </p:sp>
      <p:pic>
        <p:nvPicPr>
          <p:cNvPr id="17" name="Bild 15" descr="1.png">
            <a:extLst>
              <a:ext uri="{FF2B5EF4-FFF2-40B4-BE49-F238E27FC236}">
                <a16:creationId xmlns:a16="http://schemas.microsoft.com/office/drawing/2014/main" id="{329F7F9D-A51E-2D46-955F-0393069D80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97762"/>
            <a:ext cx="825790" cy="589236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061E9FF7-C9F2-A84F-B94E-CD4240C9CF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96" y="5443013"/>
            <a:ext cx="1113664" cy="805387"/>
          </a:xfrm>
          <a:prstGeom prst="rect">
            <a:avLst/>
          </a:prstGeom>
        </p:spPr>
      </p:pic>
      <p:pic>
        <p:nvPicPr>
          <p:cNvPr id="19" name="Picture 2" descr="D:\Solar B energy\знаки\rostest.jpg">
            <a:extLst>
              <a:ext uri="{FF2B5EF4-FFF2-40B4-BE49-F238E27FC236}">
                <a16:creationId xmlns:a16="http://schemas.microsoft.com/office/drawing/2014/main" id="{33A1D4AE-0332-8840-9B54-4A4B56A71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2600" y="5389686"/>
            <a:ext cx="1208080" cy="805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672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3"/>
          <p:cNvSpPr txBox="1">
            <a:spLocks/>
          </p:cNvSpPr>
          <p:nvPr/>
        </p:nvSpPr>
        <p:spPr>
          <a:xfrm>
            <a:off x="381000" y="6324600"/>
            <a:ext cx="6457122" cy="48949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Тепловоздушные коллекторы</a:t>
            </a:r>
            <a:r>
              <a:rPr lang="de-AT" sz="20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 Solar-B </a:t>
            </a:r>
            <a:r>
              <a:rPr lang="de-AT" sz="2000" b="1" dirty="0" err="1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Energy</a:t>
            </a:r>
            <a:endParaRPr lang="de-AT" sz="2000" b="1" dirty="0">
              <a:solidFill>
                <a:srgbClr val="008000"/>
              </a:solidFill>
              <a:effectLst>
                <a:softEdge rad="0"/>
              </a:effectLst>
              <a:latin typeface="Arial"/>
              <a:cs typeface="Arial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304800" y="381000"/>
            <a:ext cx="8229600" cy="63976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Технические характеристики</a:t>
            </a:r>
          </a:p>
          <a:p>
            <a:pPr algn="l"/>
            <a:r>
              <a:rPr lang="de-AT" sz="2500" b="1" dirty="0">
                <a:solidFill>
                  <a:srgbClr val="008000"/>
                </a:solidFill>
                <a:effectLst>
                  <a:softEdge rad="0"/>
                </a:effectLst>
                <a:latin typeface="Arial"/>
                <a:cs typeface="Arial"/>
              </a:rPr>
              <a:t>SB-6-VH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CD96121-FCEC-5641-85C6-A20C8A42E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404776"/>
              </p:ext>
            </p:extLst>
          </p:nvPr>
        </p:nvGraphicFramePr>
        <p:xfrm>
          <a:off x="381290" y="1216628"/>
          <a:ext cx="5727122" cy="4223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7122">
                  <a:extLst>
                    <a:ext uri="{9D8B030D-6E8A-4147-A177-3AD203B41FA5}">
                      <a16:colId xmlns:a16="http://schemas.microsoft.com/office/drawing/2014/main" val="3185715710"/>
                    </a:ext>
                  </a:extLst>
                </a:gridCol>
              </a:tblGrid>
              <a:tr h="394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Универсальный тип осуществляет забор воздуха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улицы или из помещения.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144401"/>
                  </a:ext>
                </a:extLst>
              </a:tr>
              <a:tr h="204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Повышение температуры воздуха внутри помещения, фильтрация, вентиляция, устранения влажности и поддержание здорового микроклимата внутри неотапливаемых и отапливаемых помещений и отдельных комнат площадью до 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м2: дачные и загородные дома, гаражи, подвалы, бани, чердачные помещения и т.д. Является дополнительным источником отопления для круглогодичного использования. Площадь обогрева так же зависит от теплоизоляции помещения. В комплекте поставляется блок управления  позволяющий изменять забор воздуха из помещения или из улицы. Так же позволяет регулировать силу воздушного потока и температуру выходящего воздуха.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813122"/>
                  </a:ext>
                </a:extLst>
              </a:tr>
              <a:tr h="217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Мощность воздушного потока: до 1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м3/ч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207664"/>
                  </a:ext>
                </a:extLst>
              </a:tr>
              <a:tr h="600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Утепленный вариант температура воздуха подаваемого в помещение: средние показатели от +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+62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Trebuchet MS" panose="020B0603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выше температуры входящего в панель воздуха.</a:t>
                      </a: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782525"/>
                  </a:ext>
                </a:extLst>
              </a:tr>
              <a:tr h="265661"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Тепловая мощность: 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2300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AT" sz="1200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- 2900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Вт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ч* </a:t>
                      </a:r>
                      <a:endParaRPr lang="ru-RU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88069"/>
                  </a:ext>
                </a:extLst>
              </a:tr>
              <a:tr h="251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Размеры панели в мм: 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2900 x 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1000</a:t>
                      </a:r>
                      <a:r>
                        <a:rPr lang="de-AT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x </a:t>
                      </a: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5306"/>
                  </a:ext>
                </a:extLst>
              </a:tr>
              <a:tr h="3787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Вес нетто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брутто</a:t>
                      </a:r>
                      <a:r>
                        <a:rPr lang="ru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 22,5</a:t>
                      </a:r>
                      <a:r>
                        <a:rPr lang="de-AT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/ 26,5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кг (Утепленный +10%)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rebuchet MS" panose="020B0603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217853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47A9D5-5673-E443-B9B0-DCD98D21A7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225589"/>
            <a:ext cx="1828800" cy="4413211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E362DE0-3A0C-5F48-AC69-6B607B100D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412" y="28843"/>
            <a:ext cx="3013466" cy="1190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Bild 15" descr="1.png">
            <a:extLst>
              <a:ext uri="{FF2B5EF4-FFF2-40B4-BE49-F238E27FC236}">
                <a16:creationId xmlns:a16="http://schemas.microsoft.com/office/drawing/2014/main" id="{D6E2E67F-E0C0-794B-ACE9-15C91C1D55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497762"/>
            <a:ext cx="825790" cy="58923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525B3F4C-5624-5944-B7D6-4C11C95DAC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96" y="5443013"/>
            <a:ext cx="1113664" cy="805387"/>
          </a:xfrm>
          <a:prstGeom prst="rect">
            <a:avLst/>
          </a:prstGeom>
        </p:spPr>
      </p:pic>
      <p:pic>
        <p:nvPicPr>
          <p:cNvPr id="18" name="Picture 2" descr="D:\Solar B energy\знаки\rostest.jpg">
            <a:extLst>
              <a:ext uri="{FF2B5EF4-FFF2-40B4-BE49-F238E27FC236}">
                <a16:creationId xmlns:a16="http://schemas.microsoft.com/office/drawing/2014/main" id="{04DB89F8-6030-A449-8A82-13EDD0E460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2600" y="5389686"/>
            <a:ext cx="1208080" cy="8053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93003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C:\Dokumente und Einstellungen\mak\Anwendungsdaten\Microsoft\Vorlagen\VADO.pot</Template>
  <TotalTime>162</TotalTime>
  <Words>1514</Words>
  <Application>Microsoft Macintosh PowerPoint</Application>
  <PresentationFormat>Экран (4:3)</PresentationFormat>
  <Paragraphs>144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Alexey Zhuchenko</dc:creator>
  <cp:lastModifiedBy>rvo@smm-engineering.ch</cp:lastModifiedBy>
  <cp:revision>423</cp:revision>
  <cp:lastPrinted>2021-03-05T12:04:13Z</cp:lastPrinted>
  <dcterms:created xsi:type="dcterms:W3CDTF">2006-06-09T18:16:01Z</dcterms:created>
  <dcterms:modified xsi:type="dcterms:W3CDTF">2021-11-21T16:06:56Z</dcterms:modified>
</cp:coreProperties>
</file>